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1pPr>
    <a:lvl2pPr marL="0" marR="0" indent="457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2pPr>
    <a:lvl3pPr marL="0" marR="0" indent="914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3pPr>
    <a:lvl4pPr marL="0" marR="0" indent="1371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4pPr>
    <a:lvl5pPr marL="0" marR="0" indent="18288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5pPr>
    <a:lvl6pPr marL="0" marR="0" indent="22860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6pPr>
    <a:lvl7pPr marL="0" marR="0" indent="2743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7pPr>
    <a:lvl8pPr marL="0" marR="0" indent="3200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8pPr>
    <a:lvl9pPr marL="0" marR="0" indent="3657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2">
              <a:hueOff val="-357243"/>
              <a:satOff val="7293"/>
              <a:lumOff val="8906"/>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3">
              <a:satOff val="1412"/>
              <a:lumOff val="16412"/>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6E937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wholeTbl>
    <a:band2H>
      <a:tcTxStyle b="def" i="def"/>
      <a:tcStyle>
        <a:tcBdr/>
        <a:fill>
          <a:solidFill>
            <a:srgbClr val="FFF171"/>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A51B"/>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hueOff val="103425"/>
              <a:satOff val="-7243"/>
              <a:lumOff val="9921"/>
            </a:schemeClr>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chemeClr val="accent5"/>
          </a:solidFill>
        </a:fill>
      </a:tcStyle>
    </a:band2H>
    <a:firstCol>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lumOff val="-14283"/>
            </a:schemeClr>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satOff val="-6299"/>
              <a:lumOff val="-32309"/>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DEEEE"/>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5D5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500" y="12268950"/>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12"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Presentation Title</a:t>
            </a:r>
          </a:p>
        </p:txBody>
      </p:sp>
      <p:sp>
        <p:nvSpPr>
          <p:cNvPr id="14" name="Slide Number"/>
          <p:cNvSpPr txBox="1"/>
          <p:nvPr>
            <p:ph type="sldNum" sz="quarter" idx="2"/>
          </p:nvPr>
        </p:nvSpPr>
        <p:spPr>
          <a:xfrm>
            <a:off x="23558499" y="1246072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100" name="Slide Title"/>
          <p:cNvSpPr txBox="1"/>
          <p:nvPr>
            <p:ph type="title" hasCustomPrompt="1"/>
          </p:nvPr>
        </p:nvSpPr>
        <p:spPr>
          <a:prstGeom prst="rect">
            <a:avLst/>
          </a:prstGeom>
        </p:spPr>
        <p:txBody>
          <a:bodyPr/>
          <a:lstStyle/>
          <a:p>
            <a:pPr/>
            <a:r>
              <a:t>Slide 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Agenda Subtitle</a:t>
            </a:r>
          </a:p>
        </p:txBody>
      </p:sp>
      <p:sp>
        <p:nvSpPr>
          <p:cNvPr id="109" name="Body Level One…"/>
          <p:cNvSpPr txBox="1"/>
          <p:nvPr>
            <p:ph type="body" idx="1" hasCustomPrompt="1"/>
          </p:nvPr>
        </p:nvSpPr>
        <p:spPr>
          <a:prstGeom prst="rect">
            <a:avLst/>
          </a:prstGeom>
        </p:spPr>
        <p:txBody>
          <a:bodyPr/>
          <a:lstStyle>
            <a:lvl1pPr marL="0" indent="0">
              <a:spcBef>
                <a:spcPts val="6000"/>
              </a:spcBef>
              <a:buSzTx/>
              <a:buNone/>
              <a:defRPr sz="5000"/>
            </a:lvl1pPr>
            <a:lvl2pPr marL="0" indent="457200">
              <a:spcBef>
                <a:spcPts val="6000"/>
              </a:spcBef>
              <a:buSzTx/>
              <a:buNone/>
              <a:defRPr sz="5000"/>
            </a:lvl2pPr>
            <a:lvl3pPr marL="0" indent="914400">
              <a:spcBef>
                <a:spcPts val="6000"/>
              </a:spcBef>
              <a:buSzTx/>
              <a:buNone/>
              <a:defRPr sz="5000"/>
            </a:lvl3pPr>
            <a:lvl4pPr marL="0" indent="1371600">
              <a:spcBef>
                <a:spcPts val="6000"/>
              </a:spcBef>
              <a:buSzTx/>
              <a:buNone/>
              <a:defRPr sz="5000"/>
            </a:lvl4pPr>
            <a:lvl5pPr marL="0" indent="1828800">
              <a:spcBef>
                <a:spcPts val="6000"/>
              </a:spcBef>
              <a:buSzTx/>
              <a:buNone/>
              <a:defRPr sz="5000"/>
            </a:lvl5pPr>
          </a:lstStyle>
          <a:p>
            <a:pPr/>
            <a:r>
              <a:t>Agenda Topics</a:t>
            </a:r>
          </a:p>
          <a:p>
            <a:pPr lvl="1"/>
            <a:r>
              <a:t/>
            </a:r>
          </a:p>
          <a:p>
            <a:pPr lvl="2"/>
            <a:r>
              <a:t/>
            </a:r>
          </a:p>
          <a:p>
            <a:pPr lvl="3"/>
            <a:r>
              <a:t/>
            </a:r>
          </a:p>
          <a:p>
            <a:pPr lvl="4"/>
            <a:r>
              <a:t/>
            </a:r>
          </a:p>
        </p:txBody>
      </p:sp>
      <p:sp>
        <p:nvSpPr>
          <p:cNvPr id="110" name="Agenda Title"/>
          <p:cNvSpPr txBox="1"/>
          <p:nvPr>
            <p:ph type="title" hasCustomPrompt="1"/>
          </p:nvPr>
        </p:nvSpPr>
        <p:spPr>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pc="-119" sz="12000">
                <a:latin typeface="+mn-lt"/>
                <a:ea typeface="+mn-ea"/>
                <a:cs typeface="+mn-cs"/>
                <a:sym typeface="Produkt Extralight"/>
              </a:defRPr>
            </a:lvl1pPr>
            <a:lvl2pPr marL="0" indent="457200" algn="ctr" defTabSz="2438400">
              <a:lnSpc>
                <a:spcPct val="90000"/>
              </a:lnSpc>
              <a:spcBef>
                <a:spcPts val="0"/>
              </a:spcBef>
              <a:buSzTx/>
              <a:buNone/>
              <a:defRPr spc="-119" sz="12000">
                <a:latin typeface="+mn-lt"/>
                <a:ea typeface="+mn-ea"/>
                <a:cs typeface="+mn-cs"/>
                <a:sym typeface="Produkt Extralight"/>
              </a:defRPr>
            </a:lvl2pPr>
            <a:lvl3pPr marL="0" indent="914400" algn="ctr" defTabSz="2438400">
              <a:lnSpc>
                <a:spcPct val="90000"/>
              </a:lnSpc>
              <a:spcBef>
                <a:spcPts val="0"/>
              </a:spcBef>
              <a:buSzTx/>
              <a:buNone/>
              <a:defRPr spc="-119" sz="12000">
                <a:latin typeface="+mn-lt"/>
                <a:ea typeface="+mn-ea"/>
                <a:cs typeface="+mn-cs"/>
                <a:sym typeface="Produkt Extralight"/>
              </a:defRPr>
            </a:lvl3pPr>
            <a:lvl4pPr marL="0" indent="1371600" algn="ctr" defTabSz="2438400">
              <a:lnSpc>
                <a:spcPct val="90000"/>
              </a:lnSpc>
              <a:spcBef>
                <a:spcPts val="0"/>
              </a:spcBef>
              <a:buSzTx/>
              <a:buNone/>
              <a:defRPr spc="-119" sz="12000">
                <a:latin typeface="+mn-lt"/>
                <a:ea typeface="+mn-ea"/>
                <a:cs typeface="+mn-cs"/>
                <a:sym typeface="Produkt Extralight"/>
              </a:defRPr>
            </a:lvl4pPr>
            <a:lvl5pPr marL="0" indent="1828800" algn="ctr" defTabSz="2438400">
              <a:lnSpc>
                <a:spcPct val="90000"/>
              </a:lnSpc>
              <a:spcBef>
                <a:spcPts val="0"/>
              </a:spcBef>
              <a:buSzTx/>
              <a:buNone/>
              <a:defRPr spc="-119" sz="12000">
                <a:latin typeface="+mn-lt"/>
                <a:ea typeface="+mn-ea"/>
                <a:cs typeface="+mn-cs"/>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pc="-1750" sz="35000">
                <a:latin typeface="+mn-lt"/>
                <a:ea typeface="+mn-ea"/>
                <a:cs typeface="+mn-cs"/>
                <a:sym typeface="Produkt Extralight"/>
              </a:defRPr>
            </a:lvl1pPr>
            <a:lvl2pPr marL="0" indent="457200" algn="ctr" defTabSz="2438400">
              <a:lnSpc>
                <a:spcPct val="90000"/>
              </a:lnSpc>
              <a:spcBef>
                <a:spcPts val="0"/>
              </a:spcBef>
              <a:buSzTx/>
              <a:buNone/>
              <a:defRPr spc="-1750" sz="35000">
                <a:latin typeface="+mn-lt"/>
                <a:ea typeface="+mn-ea"/>
                <a:cs typeface="+mn-cs"/>
                <a:sym typeface="Produkt Extralight"/>
              </a:defRPr>
            </a:lvl2pPr>
            <a:lvl3pPr marL="0" indent="914400" algn="ctr" defTabSz="2438400">
              <a:lnSpc>
                <a:spcPct val="90000"/>
              </a:lnSpc>
              <a:spcBef>
                <a:spcPts val="0"/>
              </a:spcBef>
              <a:buSzTx/>
              <a:buNone/>
              <a:defRPr spc="-1750" sz="35000">
                <a:latin typeface="+mn-lt"/>
                <a:ea typeface="+mn-ea"/>
                <a:cs typeface="+mn-cs"/>
                <a:sym typeface="Produkt Extralight"/>
              </a:defRPr>
            </a:lvl3pPr>
            <a:lvl4pPr marL="0" indent="1371600" algn="ctr" defTabSz="2438400">
              <a:lnSpc>
                <a:spcPct val="90000"/>
              </a:lnSpc>
              <a:spcBef>
                <a:spcPts val="0"/>
              </a:spcBef>
              <a:buSzTx/>
              <a:buNone/>
              <a:defRPr spc="-1750" sz="35000">
                <a:latin typeface="+mn-lt"/>
                <a:ea typeface="+mn-ea"/>
                <a:cs typeface="+mn-cs"/>
                <a:sym typeface="Produkt Extralight"/>
              </a:defRPr>
            </a:lvl4pPr>
            <a:lvl5pPr marL="0" indent="1828800" algn="ctr" defTabSz="2438400">
              <a:lnSpc>
                <a:spcPct val="90000"/>
              </a:lnSpc>
              <a:spcBef>
                <a:spcPts val="0"/>
              </a:spcBef>
              <a:buSzTx/>
              <a:buNone/>
              <a:defRPr spc="-1750" sz="35000">
                <a:latin typeface="+mn-lt"/>
                <a:ea typeface="+mn-ea"/>
                <a:cs typeface="+mn-cs"/>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5461000" y="9563100"/>
            <a:ext cx="13728700" cy="698500"/>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6" name="Body Level One…"/>
          <p:cNvSpPr txBox="1"/>
          <p:nvPr>
            <p:ph type="body" sz="quarter" idx="1" hasCustomPrompt="1"/>
          </p:nvPr>
        </p:nvSpPr>
        <p:spPr>
          <a:xfrm>
            <a:off x="5194300" y="4165600"/>
            <a:ext cx="13995400" cy="4432300"/>
          </a:xfrm>
          <a:prstGeom prst="rect">
            <a:avLst/>
          </a:prstGeom>
        </p:spPr>
        <p:txBody>
          <a:bodyPr anchor="b"/>
          <a:lstStyle>
            <a:lvl1pPr marL="254000" indent="-254000" defTabSz="2438400">
              <a:lnSpc>
                <a:spcPct val="90000"/>
              </a:lnSpc>
              <a:spcBef>
                <a:spcPts val="0"/>
              </a:spcBef>
              <a:buSzTx/>
              <a:buNone/>
              <a:defRPr spc="-93" sz="9300">
                <a:latin typeface="+mn-lt"/>
                <a:ea typeface="+mn-ea"/>
                <a:cs typeface="+mn-cs"/>
                <a:sym typeface="Produkt Extralight"/>
              </a:defRPr>
            </a:lvl1pPr>
            <a:lvl2pPr marL="254000" indent="203200" defTabSz="2438400">
              <a:lnSpc>
                <a:spcPct val="90000"/>
              </a:lnSpc>
              <a:spcBef>
                <a:spcPts val="0"/>
              </a:spcBef>
              <a:buSzTx/>
              <a:buNone/>
              <a:defRPr spc="-93" sz="9300">
                <a:latin typeface="+mn-lt"/>
                <a:ea typeface="+mn-ea"/>
                <a:cs typeface="+mn-cs"/>
                <a:sym typeface="Produkt Extralight"/>
              </a:defRPr>
            </a:lvl2pPr>
            <a:lvl3pPr marL="254000" indent="660400" defTabSz="2438400">
              <a:lnSpc>
                <a:spcPct val="90000"/>
              </a:lnSpc>
              <a:spcBef>
                <a:spcPts val="0"/>
              </a:spcBef>
              <a:buSzTx/>
              <a:buNone/>
              <a:defRPr spc="-93" sz="9300">
                <a:latin typeface="+mn-lt"/>
                <a:ea typeface="+mn-ea"/>
                <a:cs typeface="+mn-cs"/>
                <a:sym typeface="Produkt Extralight"/>
              </a:defRPr>
            </a:lvl3pPr>
            <a:lvl4pPr marL="254000" indent="1117600" defTabSz="2438400">
              <a:lnSpc>
                <a:spcPct val="90000"/>
              </a:lnSpc>
              <a:spcBef>
                <a:spcPts val="0"/>
              </a:spcBef>
              <a:buSzTx/>
              <a:buNone/>
              <a:defRPr spc="-93" sz="9300">
                <a:latin typeface="+mn-lt"/>
                <a:ea typeface="+mn-ea"/>
                <a:cs typeface="+mn-cs"/>
                <a:sym typeface="Produkt Extralight"/>
              </a:defRPr>
            </a:lvl4pPr>
            <a:lvl5pPr marL="254000" indent="1574800" defTabSz="2438400">
              <a:lnSpc>
                <a:spcPct val="90000"/>
              </a:lnSpc>
              <a:spcBef>
                <a:spcPts val="0"/>
              </a:spcBef>
              <a:buSzTx/>
              <a:buNone/>
              <a:defRPr spc="-93" sz="9300">
                <a:latin typeface="+mn-lt"/>
                <a:ea typeface="+mn-ea"/>
                <a:cs typeface="+mn-cs"/>
                <a:sym typeface="Produkt Extralight"/>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Corridor of an open-air stone building under a pink and purple sky"/>
          <p:cNvSpPr/>
          <p:nvPr>
            <p:ph type="pic" sz="quarter" idx="21"/>
          </p:nvPr>
        </p:nvSpPr>
        <p:spPr>
          <a:xfrm>
            <a:off x="1257300" y="3213100"/>
            <a:ext cx="7289800" cy="7289800"/>
          </a:xfrm>
          <a:prstGeom prst="rect">
            <a:avLst/>
          </a:prstGeom>
        </p:spPr>
        <p:txBody>
          <a:bodyPr lIns="91439" tIns="45719" rIns="91439" bIns="45719">
            <a:noAutofit/>
          </a:bodyPr>
          <a:lstStyle/>
          <a:p>
            <a:pPr/>
          </a:p>
        </p:txBody>
      </p:sp>
      <p:sp>
        <p:nvSpPr>
          <p:cNvPr id="145" name="Black and white close-up of a curved roof"/>
          <p:cNvSpPr/>
          <p:nvPr>
            <p:ph type="pic" sz="half" idx="22"/>
          </p:nvPr>
        </p:nvSpPr>
        <p:spPr>
          <a:xfrm>
            <a:off x="6577500" y="3632200"/>
            <a:ext cx="11228999" cy="6451600"/>
          </a:xfrm>
          <a:prstGeom prst="rect">
            <a:avLst/>
          </a:prstGeom>
        </p:spPr>
        <p:txBody>
          <a:bodyPr lIns="91439" tIns="45719" rIns="91439" bIns="45719">
            <a:noAutofit/>
          </a:bodyPr>
          <a:lstStyle/>
          <a:p>
            <a:pPr/>
          </a:p>
        </p:txBody>
      </p:sp>
      <p:sp>
        <p:nvSpPr>
          <p:cNvPr id="146" name="Low angle view of a metal spiral staircase"/>
          <p:cNvSpPr/>
          <p:nvPr>
            <p:ph type="pic" sz="quarter" idx="23"/>
          </p:nvPr>
        </p:nvSpPr>
        <p:spPr>
          <a:xfrm>
            <a:off x="14643100" y="3632200"/>
            <a:ext cx="9677400" cy="64516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Futuristic, white corridor with shadows"/>
          <p:cNvSpPr/>
          <p:nvPr>
            <p:ph type="pic" idx="21"/>
          </p:nvPr>
        </p:nvSpPr>
        <p:spPr>
          <a:xfrm>
            <a:off x="-38100" y="-520700"/>
            <a:ext cx="24447500" cy="1476331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Curved, white arches on a gray reflective floor"/>
          <p:cNvSpPr/>
          <p:nvPr>
            <p:ph type="pic" idx="21"/>
          </p:nvPr>
        </p:nvSpPr>
        <p:spPr>
          <a:xfrm>
            <a:off x="-76200" y="-558800"/>
            <a:ext cx="24574500" cy="1483951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23"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24" name="Presentation Title"/>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Low angle view of a tall building with mirrored glass windows"/>
          <p:cNvSpPr/>
          <p:nvPr>
            <p:ph type="pic" idx="21"/>
          </p:nvPr>
        </p:nvSpPr>
        <p:spPr>
          <a:xfrm>
            <a:off x="8140700" y="-1"/>
            <a:ext cx="20574000" cy="13716001"/>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43" name="Slide Title"/>
          <p:cNvSpPr txBox="1"/>
          <p:nvPr>
            <p:ph type="title" hasCustomPrompt="1"/>
          </p:nvPr>
        </p:nvSpPr>
        <p:spPr>
          <a:prstGeom prst="rect">
            <a:avLst/>
          </a:prstGeom>
        </p:spPr>
        <p:txBody>
          <a:bodyPr/>
          <a:lstStyle/>
          <a:p>
            <a:pPr/>
            <a:r>
              <a:t>Slide 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Partial view of a ceiling with wood paneling"/>
          <p:cNvSpPr/>
          <p:nvPr>
            <p:ph type="pic" idx="21"/>
          </p:nvPr>
        </p:nvSpPr>
        <p:spPr>
          <a:xfrm>
            <a:off x="9588500" y="-482600"/>
            <a:ext cx="21513800" cy="14300200"/>
          </a:xfrm>
          <a:prstGeom prst="rect">
            <a:avLst/>
          </a:prstGeom>
        </p:spPr>
        <p:txBody>
          <a:bodyPr lIns="91439" tIns="45719" rIns="91439" bIns="45719">
            <a:noAutofit/>
          </a:bodyPr>
          <a:lstStyle/>
          <a:p>
            <a:pPr/>
          </a:p>
        </p:txBody>
      </p:sp>
      <p:sp>
        <p:nvSpPr>
          <p:cNvPr id="61" name="Slide Subtitle"/>
          <p:cNvSpPr txBox="1"/>
          <p:nvPr>
            <p:ph type="body" sz="quarter" idx="22"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72" name="Slide Title"/>
          <p:cNvSpPr txBox="1"/>
          <p:nvPr>
            <p:ph type="title" hasCustomPrompt="1"/>
          </p:nvPr>
        </p:nvSpPr>
        <p:spPr>
          <a:prstGeom prst="rect">
            <a:avLst/>
          </a:prstGeom>
        </p:spPr>
        <p:txBody>
          <a:bodyPr/>
          <a:lstStyle/>
          <a:p>
            <a:pPr/>
            <a:r>
              <a:t>Slide Title</a:t>
            </a:r>
          </a:p>
        </p:txBody>
      </p:sp>
      <p:sp>
        <p:nvSpPr>
          <p:cNvPr id="7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3911600"/>
            <a:ext cx="21971004" cy="4648200"/>
          </a:xfrm>
          <a:prstGeom prst="rect">
            <a:avLst/>
          </a:prstGeom>
        </p:spPr>
        <p:txBody>
          <a:bodyPr anchor="ctr"/>
          <a:lstStyle>
            <a:lvl1pPr>
              <a:defRPr spc="-119" sz="12000"/>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1pPr>
      <a:lvl2pPr marL="0" marR="0" indent="457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2pPr>
      <a:lvl3pPr marL="0" marR="0" indent="914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3pPr>
      <a:lvl4pPr marL="0" marR="0" indent="1371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4pPr>
      <a:lvl5pPr marL="0" marR="0" indent="18288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5pPr>
      <a:lvl6pPr marL="0" marR="0" indent="22860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6pPr>
      <a:lvl7pPr marL="0" marR="0" indent="2743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7pPr>
      <a:lvl8pPr marL="0" marR="0" indent="3200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8pPr>
      <a:lvl9pPr marL="0" marR="0" indent="3657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9pPr>
    </p:titleStyle>
    <p:bodyStyle>
      <a:lvl1pPr marL="457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1pPr>
      <a:lvl2pPr marL="914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2pPr>
      <a:lvl3pPr marL="1371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3pPr>
      <a:lvl4pPr marL="1828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4pPr>
      <a:lvl5pPr marL="22860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5pPr>
      <a:lvl6pPr marL="2743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6pPr>
      <a:lvl7pPr marL="3200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7pPr>
      <a:lvl8pPr marL="3657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8pPr>
      <a:lvl9pPr marL="4114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tif"/><Relationship Id="rId3" Type="http://schemas.openxmlformats.org/officeDocument/2006/relationships/image" Target="../media/image7.tif"/><Relationship Id="rId4" Type="http://schemas.openxmlformats.org/officeDocument/2006/relationships/image" Target="../media/image8.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2.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PINAK SHOM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PINAK SHOME</a:t>
            </a:r>
          </a:p>
        </p:txBody>
      </p:sp>
      <p:sp>
        <p:nvSpPr>
          <p:cNvPr id="172" name="RATING REGRESSION"/>
          <p:cNvSpPr txBox="1"/>
          <p:nvPr>
            <p:ph type="ctrTitle"/>
          </p:nvPr>
        </p:nvSpPr>
        <p:spPr>
          <a:xfrm>
            <a:off x="3554096" y="1132341"/>
            <a:ext cx="21971004" cy="4648201"/>
          </a:xfrm>
          <a:prstGeom prst="rect">
            <a:avLst/>
          </a:prstGeom>
        </p:spPr>
        <p:txBody>
          <a:bodyPr/>
          <a:lstStyle/>
          <a:p>
            <a:pPr/>
            <a:r>
              <a:t>RATING REGRESSION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BAR-PLOTS, CORRELATION MATRIX, SCATTER PLOTS, LINE PLOTS"/>
          <p:cNvSpPr txBox="1"/>
          <p:nvPr>
            <p:ph type="body" idx="21"/>
          </p:nvPr>
        </p:nvSpPr>
        <p:spPr>
          <a:xfrm>
            <a:off x="497791" y="419446"/>
            <a:ext cx="21971001" cy="1003301"/>
          </a:xfrm>
          <a:prstGeom prst="rect">
            <a:avLst/>
          </a:prstGeom>
          <a:extLst>
            <a:ext uri="{C572A759-6A51-4108-AA02-DFA0A04FC94B}">
              <ma14:wrappingTextBoxFlag xmlns:ma14="http://schemas.microsoft.com/office/mac/drawingml/2011/main" val="1"/>
            </a:ext>
          </a:extLst>
        </p:spPr>
        <p:txBody>
          <a:bodyPr/>
          <a:lstStyle>
            <a:lvl1pPr defTabSz="817244">
              <a:defRPr sz="5445"/>
            </a:lvl1pPr>
          </a:lstStyle>
          <a:p>
            <a:pPr/>
            <a:r>
              <a:t>BAR-PLOTS, CORRELATION MATRIX, SCATTER PLOTS, LINE PLOTS</a:t>
            </a:r>
          </a:p>
        </p:txBody>
      </p:sp>
      <p:pic>
        <p:nvPicPr>
          <p:cNvPr id="209" name="Image" descr="Image"/>
          <p:cNvPicPr>
            <a:picLocks noChangeAspect="1"/>
          </p:cNvPicPr>
          <p:nvPr/>
        </p:nvPicPr>
        <p:blipFill>
          <a:blip r:embed="rId2">
            <a:extLst/>
          </a:blip>
          <a:stretch>
            <a:fillRect/>
          </a:stretch>
        </p:blipFill>
        <p:spPr>
          <a:xfrm>
            <a:off x="831778" y="2657103"/>
            <a:ext cx="13829752" cy="10546871"/>
          </a:xfrm>
          <a:prstGeom prst="rect">
            <a:avLst/>
          </a:prstGeom>
          <a:ln w="12700">
            <a:miter lim="400000"/>
          </a:ln>
        </p:spPr>
      </p:pic>
      <p:pic>
        <p:nvPicPr>
          <p:cNvPr id="210" name="Image" descr="Image"/>
          <p:cNvPicPr>
            <a:picLocks noChangeAspect="1"/>
          </p:cNvPicPr>
          <p:nvPr/>
        </p:nvPicPr>
        <p:blipFill>
          <a:blip r:embed="rId3">
            <a:extLst/>
          </a:blip>
          <a:stretch>
            <a:fillRect/>
          </a:stretch>
        </p:blipFill>
        <p:spPr>
          <a:xfrm>
            <a:off x="15879380" y="2048124"/>
            <a:ext cx="7141651" cy="5665501"/>
          </a:xfrm>
          <a:prstGeom prst="rect">
            <a:avLst/>
          </a:prstGeom>
          <a:ln w="12700">
            <a:miter lim="400000"/>
          </a:ln>
        </p:spPr>
      </p:pic>
      <p:pic>
        <p:nvPicPr>
          <p:cNvPr id="211" name="Image" descr="Image"/>
          <p:cNvPicPr>
            <a:picLocks noChangeAspect="1"/>
          </p:cNvPicPr>
          <p:nvPr/>
        </p:nvPicPr>
        <p:blipFill>
          <a:blip r:embed="rId4">
            <a:extLst/>
          </a:blip>
          <a:stretch>
            <a:fillRect/>
          </a:stretch>
        </p:blipFill>
        <p:spPr>
          <a:xfrm>
            <a:off x="16078705" y="7928848"/>
            <a:ext cx="7141650" cy="56655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Image" descr="Image"/>
          <p:cNvPicPr>
            <a:picLocks noChangeAspect="1"/>
          </p:cNvPicPr>
          <p:nvPr/>
        </p:nvPicPr>
        <p:blipFill>
          <a:blip r:embed="rId2">
            <a:extLst/>
          </a:blip>
          <a:stretch>
            <a:fillRect/>
          </a:stretch>
        </p:blipFill>
        <p:spPr>
          <a:xfrm>
            <a:off x="343903" y="836435"/>
            <a:ext cx="14660161" cy="12559851"/>
          </a:xfrm>
          <a:prstGeom prst="rect">
            <a:avLst/>
          </a:prstGeom>
          <a:ln w="12700">
            <a:miter lim="400000"/>
          </a:ln>
        </p:spPr>
      </p:pic>
      <p:pic>
        <p:nvPicPr>
          <p:cNvPr id="214" name="Image" descr="Image"/>
          <p:cNvPicPr>
            <a:picLocks noChangeAspect="1"/>
          </p:cNvPicPr>
          <p:nvPr/>
        </p:nvPicPr>
        <p:blipFill>
          <a:blip r:embed="rId3">
            <a:extLst/>
          </a:blip>
          <a:stretch>
            <a:fillRect/>
          </a:stretch>
        </p:blipFill>
        <p:spPr>
          <a:xfrm>
            <a:off x="15413993" y="849678"/>
            <a:ext cx="8015846" cy="5188404"/>
          </a:xfrm>
          <a:prstGeom prst="rect">
            <a:avLst/>
          </a:prstGeom>
          <a:ln w="12700">
            <a:miter lim="400000"/>
          </a:ln>
        </p:spPr>
      </p:pic>
      <p:pic>
        <p:nvPicPr>
          <p:cNvPr id="215" name="Image" descr="Image"/>
          <p:cNvPicPr>
            <a:picLocks noChangeAspect="1"/>
          </p:cNvPicPr>
          <p:nvPr/>
        </p:nvPicPr>
        <p:blipFill>
          <a:blip r:embed="rId4">
            <a:extLst/>
          </a:blip>
          <a:stretch>
            <a:fillRect/>
          </a:stretch>
        </p:blipFill>
        <p:spPr>
          <a:xfrm>
            <a:off x="15671973" y="7073051"/>
            <a:ext cx="8271317" cy="535376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Baseline, Linear, Lasso and Ridge Regress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Baseline, Linear, Lasso and Ridge Regression</a:t>
            </a:r>
          </a:p>
        </p:txBody>
      </p:sp>
      <p:sp>
        <p:nvSpPr>
          <p:cNvPr id="218" name="Modeling"/>
          <p:cNvSpPr txBox="1"/>
          <p:nvPr>
            <p:ph type="title"/>
          </p:nvPr>
        </p:nvSpPr>
        <p:spPr>
          <a:prstGeom prst="rect">
            <a:avLst/>
          </a:prstGeom>
        </p:spPr>
        <p:txBody>
          <a:bodyPr/>
          <a:lstStyle>
            <a:lvl1pPr defTabSz="2316479">
              <a:defRPr spc="-95" sz="9500"/>
            </a:lvl1pPr>
          </a:lstStyle>
          <a:p>
            <a:pPr/>
            <a:r>
              <a:t>Modeling</a:t>
            </a:r>
          </a:p>
        </p:txBody>
      </p:sp>
      <p:pic>
        <p:nvPicPr>
          <p:cNvPr id="219" name="pasted-movie.png" descr="pasted-movie.png"/>
          <p:cNvPicPr>
            <a:picLocks noChangeAspect="1"/>
          </p:cNvPicPr>
          <p:nvPr/>
        </p:nvPicPr>
        <p:blipFill>
          <a:blip r:embed="rId2">
            <a:extLst/>
          </a:blip>
          <a:stretch>
            <a:fillRect/>
          </a:stretch>
        </p:blipFill>
        <p:spPr>
          <a:xfrm>
            <a:off x="13072075" y="5765889"/>
            <a:ext cx="11038305" cy="3971539"/>
          </a:xfrm>
          <a:prstGeom prst="rect">
            <a:avLst/>
          </a:prstGeom>
          <a:ln w="12700">
            <a:miter lim="400000"/>
          </a:ln>
        </p:spPr>
      </p:pic>
      <p:pic>
        <p:nvPicPr>
          <p:cNvPr id="220" name="pasted-movie.png" descr="pasted-movie.png"/>
          <p:cNvPicPr>
            <a:picLocks noChangeAspect="1"/>
          </p:cNvPicPr>
          <p:nvPr/>
        </p:nvPicPr>
        <p:blipFill>
          <a:blip r:embed="rId3">
            <a:extLst/>
          </a:blip>
          <a:stretch>
            <a:fillRect/>
          </a:stretch>
        </p:blipFill>
        <p:spPr>
          <a:xfrm>
            <a:off x="820233" y="3367144"/>
            <a:ext cx="11227022" cy="1001873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RANDOM FOREST BASE , HYPER-PARAMETER TUNING, FEATURE IMPORTANCE"/>
          <p:cNvSpPr txBox="1"/>
          <p:nvPr>
            <p:ph type="title"/>
          </p:nvPr>
        </p:nvSpPr>
        <p:spPr>
          <a:prstGeom prst="rect">
            <a:avLst/>
          </a:prstGeom>
        </p:spPr>
        <p:txBody>
          <a:bodyPr/>
          <a:lstStyle/>
          <a:p>
            <a:pPr lvl="1" indent="228600" defTabSz="1219200">
              <a:defRPr spc="-50" sz="5000"/>
            </a:pPr>
            <a:r>
              <a:t>RANDOM FOREST BASE , HYPER-PARAMETER TUNING, FEATURE IMPORTANCE</a:t>
            </a:r>
          </a:p>
        </p:txBody>
      </p:sp>
      <p:pic>
        <p:nvPicPr>
          <p:cNvPr id="223" name="pasted-movie.png" descr="pasted-movie.png"/>
          <p:cNvPicPr>
            <a:picLocks noChangeAspect="1"/>
          </p:cNvPicPr>
          <p:nvPr/>
        </p:nvPicPr>
        <p:blipFill>
          <a:blip r:embed="rId2">
            <a:extLst/>
          </a:blip>
          <a:stretch>
            <a:fillRect/>
          </a:stretch>
        </p:blipFill>
        <p:spPr>
          <a:xfrm>
            <a:off x="500144" y="2945774"/>
            <a:ext cx="11891683" cy="2856572"/>
          </a:xfrm>
          <a:prstGeom prst="rect">
            <a:avLst/>
          </a:prstGeom>
          <a:ln w="12700">
            <a:miter lim="400000"/>
          </a:ln>
        </p:spPr>
      </p:pic>
      <p:pic>
        <p:nvPicPr>
          <p:cNvPr id="224" name="pasted-movie.png" descr="pasted-movie.png"/>
          <p:cNvPicPr>
            <a:picLocks noChangeAspect="1"/>
          </p:cNvPicPr>
          <p:nvPr/>
        </p:nvPicPr>
        <p:blipFill>
          <a:blip r:embed="rId3">
            <a:extLst/>
          </a:blip>
          <a:stretch>
            <a:fillRect/>
          </a:stretch>
        </p:blipFill>
        <p:spPr>
          <a:xfrm>
            <a:off x="444415" y="5958929"/>
            <a:ext cx="14326255" cy="7251373"/>
          </a:xfrm>
          <a:prstGeom prst="rect">
            <a:avLst/>
          </a:prstGeom>
          <a:ln w="12700">
            <a:miter lim="400000"/>
          </a:ln>
        </p:spPr>
      </p:pic>
      <p:pic>
        <p:nvPicPr>
          <p:cNvPr id="225" name="pasted-movie.png" descr="pasted-movie.png"/>
          <p:cNvPicPr>
            <a:picLocks noChangeAspect="1"/>
          </p:cNvPicPr>
          <p:nvPr/>
        </p:nvPicPr>
        <p:blipFill>
          <a:blip r:embed="rId4">
            <a:extLst/>
          </a:blip>
          <a:stretch>
            <a:fillRect/>
          </a:stretch>
        </p:blipFill>
        <p:spPr>
          <a:xfrm>
            <a:off x="16381618" y="2361265"/>
            <a:ext cx="5263402" cy="1084189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Neural Nets"/>
          <p:cNvSpPr txBox="1"/>
          <p:nvPr>
            <p:ph type="title"/>
          </p:nvPr>
        </p:nvSpPr>
        <p:spPr>
          <a:prstGeom prst="rect">
            <a:avLst/>
          </a:prstGeom>
        </p:spPr>
        <p:txBody>
          <a:bodyPr/>
          <a:lstStyle>
            <a:lvl1pPr defTabSz="2316479">
              <a:defRPr spc="-95" sz="9500"/>
            </a:lvl1pPr>
          </a:lstStyle>
          <a:p>
            <a:pPr/>
            <a:r>
              <a:t>Neural Nets</a:t>
            </a:r>
          </a:p>
        </p:txBody>
      </p:sp>
      <p:pic>
        <p:nvPicPr>
          <p:cNvPr id="228" name="pasted-movie.png" descr="pasted-movie.png"/>
          <p:cNvPicPr>
            <a:picLocks noChangeAspect="1"/>
          </p:cNvPicPr>
          <p:nvPr/>
        </p:nvPicPr>
        <p:blipFill>
          <a:blip r:embed="rId2">
            <a:extLst/>
          </a:blip>
          <a:stretch>
            <a:fillRect/>
          </a:stretch>
        </p:blipFill>
        <p:spPr>
          <a:xfrm>
            <a:off x="296211" y="2752567"/>
            <a:ext cx="13205245" cy="10672060"/>
          </a:xfrm>
          <a:prstGeom prst="rect">
            <a:avLst/>
          </a:prstGeom>
          <a:ln w="12700">
            <a:miter lim="400000"/>
          </a:ln>
        </p:spPr>
      </p:pic>
      <p:pic>
        <p:nvPicPr>
          <p:cNvPr id="229" name="pasted-movie.png" descr="pasted-movie.png"/>
          <p:cNvPicPr>
            <a:picLocks noChangeAspect="1"/>
          </p:cNvPicPr>
          <p:nvPr/>
        </p:nvPicPr>
        <p:blipFill>
          <a:blip r:embed="rId3">
            <a:extLst/>
          </a:blip>
          <a:stretch>
            <a:fillRect/>
          </a:stretch>
        </p:blipFill>
        <p:spPr>
          <a:xfrm>
            <a:off x="14155649" y="2991464"/>
            <a:ext cx="10235105" cy="973583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NN- Hyperparameter Tuning"/>
          <p:cNvSpPr txBox="1"/>
          <p:nvPr>
            <p:ph type="title"/>
          </p:nvPr>
        </p:nvSpPr>
        <p:spPr>
          <a:prstGeom prst="rect">
            <a:avLst/>
          </a:prstGeom>
        </p:spPr>
        <p:txBody>
          <a:bodyPr/>
          <a:lstStyle>
            <a:lvl1pPr defTabSz="2316479">
              <a:defRPr spc="-95" sz="9500"/>
            </a:lvl1pPr>
          </a:lstStyle>
          <a:p>
            <a:pPr/>
            <a:r>
              <a:t>NN- Hyperparameter Tuning</a:t>
            </a:r>
          </a:p>
        </p:txBody>
      </p:sp>
      <p:pic>
        <p:nvPicPr>
          <p:cNvPr id="232" name="pasted-movie.png" descr="pasted-movie.png"/>
          <p:cNvPicPr>
            <a:picLocks noChangeAspect="1"/>
          </p:cNvPicPr>
          <p:nvPr/>
        </p:nvPicPr>
        <p:blipFill>
          <a:blip r:embed="rId2">
            <a:extLst/>
          </a:blip>
          <a:stretch>
            <a:fillRect/>
          </a:stretch>
        </p:blipFill>
        <p:spPr>
          <a:xfrm>
            <a:off x="4949731" y="3136329"/>
            <a:ext cx="14484538" cy="997823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MSE COMPARISON"/>
          <p:cNvSpPr txBox="1"/>
          <p:nvPr>
            <p:ph type="title"/>
          </p:nvPr>
        </p:nvSpPr>
        <p:spPr>
          <a:prstGeom prst="rect">
            <a:avLst/>
          </a:prstGeom>
        </p:spPr>
        <p:txBody>
          <a:bodyPr/>
          <a:lstStyle>
            <a:lvl1pPr defTabSz="2316479">
              <a:defRPr spc="-95" sz="9500"/>
            </a:lvl1pPr>
          </a:lstStyle>
          <a:p>
            <a:pPr/>
            <a:r>
              <a:t>MSE COMPARISON</a:t>
            </a:r>
          </a:p>
        </p:txBody>
      </p:sp>
      <p:pic>
        <p:nvPicPr>
          <p:cNvPr id="235" name="pasted-movie.png" descr="pasted-movie.png"/>
          <p:cNvPicPr>
            <a:picLocks noChangeAspect="1"/>
          </p:cNvPicPr>
          <p:nvPr/>
        </p:nvPicPr>
        <p:blipFill>
          <a:blip r:embed="rId2">
            <a:extLst/>
          </a:blip>
          <a:stretch>
            <a:fillRect/>
          </a:stretch>
        </p:blipFill>
        <p:spPr>
          <a:xfrm>
            <a:off x="700489" y="2555565"/>
            <a:ext cx="16161531" cy="1098984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OBSERVATIONS"/>
          <p:cNvSpPr txBox="1"/>
          <p:nvPr>
            <p:ph type="title"/>
          </p:nvPr>
        </p:nvSpPr>
        <p:spPr>
          <a:prstGeom prst="rect">
            <a:avLst/>
          </a:prstGeom>
        </p:spPr>
        <p:txBody>
          <a:bodyPr/>
          <a:lstStyle>
            <a:lvl1pPr defTabSz="2316479">
              <a:defRPr spc="-95" sz="9500"/>
            </a:lvl1pPr>
          </a:lstStyle>
          <a:p>
            <a:pPr/>
            <a:r>
              <a:t>OBSERVATIONS</a:t>
            </a:r>
          </a:p>
        </p:txBody>
      </p:sp>
      <p:sp>
        <p:nvSpPr>
          <p:cNvPr id="238" name="THERE IS LINEARITY PRESENT AMONG FEATURES AND TARGET VARIABLE WHICH IS A GOOD FACTOR FOR LINEAR MODELS AND HENCE WHY LINEAR MODELS PERFORM MUCH BETTER THAN THE BASELINE…"/>
          <p:cNvSpPr txBox="1"/>
          <p:nvPr>
            <p:ph type="body" idx="1"/>
          </p:nvPr>
        </p:nvSpPr>
        <p:spPr>
          <a:xfrm>
            <a:off x="785704" y="3074706"/>
            <a:ext cx="21971001" cy="8256012"/>
          </a:xfrm>
          <a:prstGeom prst="rect">
            <a:avLst/>
          </a:prstGeom>
        </p:spPr>
        <p:txBody>
          <a:bodyPr/>
          <a:lstStyle/>
          <a:p>
            <a:pPr marL="356615" indent="-356615" defTabSz="277368">
              <a:spcBef>
                <a:spcPts val="3600"/>
              </a:spcBef>
              <a:defRPr sz="3120"/>
            </a:pPr>
            <a:r>
              <a:t>THERE IS LINEARITY PRESENT AMONG FEATURES AND TARGET VARIABLE WHICH IS A GOOD FACTOR FOR LINEAR MODELS AND HENCE WHY LINEAR MODELS PERFORM MUCH BETTER THAN THE BASELINE</a:t>
            </a:r>
          </a:p>
          <a:p>
            <a:pPr marL="356615" indent="-356615" defTabSz="277368">
              <a:spcBef>
                <a:spcPts val="3600"/>
              </a:spcBef>
              <a:defRPr sz="3120"/>
            </a:pPr>
            <a:r>
              <a:t>THERE’S A GOOD DEGREE OF MULTICOLLINEARITY PRESENT BETWEEN FEATURES WHICH EXPLAINS WHY RANDOM FOREST REGRESSOR AND NEURAL NETS OUTPERFORM LINEAR MODELS</a:t>
            </a:r>
          </a:p>
          <a:p>
            <a:pPr marL="356615" indent="-356615" defTabSz="277368">
              <a:spcBef>
                <a:spcPts val="3600"/>
              </a:spcBef>
              <a:defRPr sz="3120"/>
            </a:pPr>
            <a:r>
              <a:t>EVEN THOUGH THERE IS GOOD DEGREE OF COLLINEARITY, LINEAR MODELS STILL PERFORMS WELL UNDERLYING THE IMPORTANCE OF LINEARITY IN DATASETS FOR LINEAR MODELS</a:t>
            </a:r>
          </a:p>
          <a:p>
            <a:pPr marL="356615" indent="-356615" defTabSz="277368">
              <a:spcBef>
                <a:spcPts val="3600"/>
              </a:spcBef>
              <a:defRPr sz="3120"/>
            </a:pPr>
            <a:r>
              <a:t>LINEAR AND RIDGE OUTPERFORM LASSO (RIDGE CONSIDERS COLLINEARITY BUT INTRODUCES REGULARIZATION WHICH MAKES IT PERFORMANCE EQUAL TO LINEAR). SINCE FEATURES ARE SIGNIFICANTLY LINEAR WITH TARGET AND LASSO WORKS TO DROP SOME OF THESE, IT ENDS UP PERFORMING WORSE</a:t>
            </a:r>
          </a:p>
          <a:p>
            <a:pPr marL="356615" indent="-356615" defTabSz="277368">
              <a:spcBef>
                <a:spcPts val="3600"/>
              </a:spcBef>
              <a:defRPr sz="3120"/>
            </a:pPr>
            <a:r>
              <a:t>NN CAN AUTOMATICALLY LEARN AND DERIVE MEANINGFUL REPRESENTATION OF FEATURES FROM RAW DATA THROUGH THEIR HIDDEN LAYERS WHICH ENHANCES PERFORMANCE WITHOUT THE SPECIFIC NEED OF FEATURE ENGINEERING</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RECOMMENDATIONS"/>
          <p:cNvSpPr txBox="1"/>
          <p:nvPr>
            <p:ph type="title"/>
          </p:nvPr>
        </p:nvSpPr>
        <p:spPr>
          <a:prstGeom prst="rect">
            <a:avLst/>
          </a:prstGeom>
        </p:spPr>
        <p:txBody>
          <a:bodyPr/>
          <a:lstStyle>
            <a:lvl1pPr defTabSz="2316479">
              <a:defRPr spc="-95" sz="9500"/>
            </a:lvl1pPr>
          </a:lstStyle>
          <a:p>
            <a:pPr/>
            <a:r>
              <a:t>RECOMMENDATIONS</a:t>
            </a:r>
          </a:p>
        </p:txBody>
      </p:sp>
      <p:sp>
        <p:nvSpPr>
          <p:cNvPr id="241" name="NN OUTPERFORMS OTHER MODELS IN THIS DATASET WHICH HAS COMBINATION OF LINEARITY, MULTICOLLINEARITY AND NON-LINEAR RELATIONS WITH THE FACT THAT THE DATASET INTRINSICALLY DOES NOT MAKE COMPLETE PRACTICAL SENSE. NN ARE COMPUTATIONALLY EXPENSIVE SO UNLESS THE"/>
          <p:cNvSpPr txBox="1"/>
          <p:nvPr>
            <p:ph type="body" idx="1"/>
          </p:nvPr>
        </p:nvSpPr>
        <p:spPr>
          <a:xfrm>
            <a:off x="807851" y="2941823"/>
            <a:ext cx="21971001" cy="8256012"/>
          </a:xfrm>
          <a:prstGeom prst="rect">
            <a:avLst/>
          </a:prstGeom>
        </p:spPr>
        <p:txBody>
          <a:bodyPr/>
          <a:lstStyle/>
          <a:p>
            <a:pPr marL="402336" indent="-402336" defTabSz="312927">
              <a:spcBef>
                <a:spcPts val="4100"/>
              </a:spcBef>
              <a:defRPr sz="3520"/>
            </a:pPr>
            <a:r>
              <a:t>NN OUTPERFORMS OTHER MODELS IN THIS DATASET WHICH HAS COMBINATION OF LINEARITY, MULTICOLLINEARITY AND NON-LINEAR RELATIONS WITH THE FACT THAT THE DATASET INTRINSICALLY DOES NOT MAKE COMPLETE PRACTICAL SENSE. NN ARE COMPUTATIONALLY EXPENSIVE SO UNLESS THE DATASET IS HUGE WITH LOTS OF COMPLEXITIES RANDOM FOREST REGRESSOR WOULD BE A BETTER OPTION.</a:t>
            </a:r>
          </a:p>
          <a:p>
            <a:pPr marL="402336" indent="-402336" defTabSz="312927">
              <a:spcBef>
                <a:spcPts val="4100"/>
              </a:spcBef>
              <a:defRPr sz="3520"/>
            </a:pPr>
            <a:r>
              <a:t>WITH LOW COLLINEARITY AND IMPORTANT FEATURES WHICH SHOULD NOT BE DROPPED LINEAR AND RIDGE REGRESSION WOULD BE PREFERRED</a:t>
            </a:r>
          </a:p>
          <a:p>
            <a:pPr marL="402336" indent="-402336" defTabSz="312927">
              <a:spcBef>
                <a:spcPts val="4100"/>
              </a:spcBef>
              <a:defRPr sz="3520"/>
            </a:pPr>
            <a:r>
              <a:t>IN HIGH DIMENSIONAL DATASETS, LASSO’S ABILITY TO FEATURE SELECT BECOMES VALUABLE.</a:t>
            </a:r>
          </a:p>
          <a:p>
            <a:pPr marL="402336" indent="-402336" defTabSz="312927">
              <a:spcBef>
                <a:spcPts val="4100"/>
              </a:spcBef>
              <a:defRPr sz="3520"/>
            </a:pPr>
            <a:r>
              <a:t>IF A BALANCE IS DESIRED BETWEEN FEATURE SELECTION AND NOT COMPLETELY ELIMINATING FEATURE COEFFICIENTS WE WOULD IDEALLY GO FOR RIDGE REGRESSION. THE NATURE OF THE DATASET ALSO PLAYS A VERY IMPORTANT ROLE IN THIS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OBJECTIVES AND SIGNIFICANCE"/>
          <p:cNvSpPr txBox="1"/>
          <p:nvPr>
            <p:ph type="title"/>
          </p:nvPr>
        </p:nvSpPr>
        <p:spPr>
          <a:prstGeom prst="rect">
            <a:avLst/>
          </a:prstGeom>
        </p:spPr>
        <p:txBody>
          <a:bodyPr/>
          <a:lstStyle>
            <a:lvl1pPr defTabSz="2316479">
              <a:defRPr spc="-95" sz="9500"/>
            </a:lvl1pPr>
          </a:lstStyle>
          <a:p>
            <a:pPr/>
            <a:r>
              <a:t>OBJECTIVES AND SIGNIFICANCE </a:t>
            </a:r>
          </a:p>
        </p:txBody>
      </p:sp>
      <p:sp>
        <p:nvSpPr>
          <p:cNvPr id="175" name="PREDICT OVERALL RATINGS OF SOCCER PLAYERS GIVEN A SET OF PLAYER ATTRIBUTES…"/>
          <p:cNvSpPr txBox="1"/>
          <p:nvPr>
            <p:ph type="body" idx="1"/>
          </p:nvPr>
        </p:nvSpPr>
        <p:spPr>
          <a:prstGeom prst="rect">
            <a:avLst/>
          </a:prstGeom>
        </p:spPr>
        <p:txBody>
          <a:bodyPr/>
          <a:lstStyle/>
          <a:p>
            <a:pPr/>
            <a:r>
              <a:t>PREDICT OVERALL RATINGS OF SOCCER PLAYERS GIVEN A SET OF PLAYER ATTRIBUTES</a:t>
            </a:r>
          </a:p>
          <a:p>
            <a:pPr/>
            <a:r>
              <a:t>EXPLORE THE NUANCES OF HOW DIFFERENT MACHINE LEARNING MODELS UNDERGO THE PROCESS OF REGRESSION LEARNING</a:t>
            </a:r>
          </a:p>
          <a:p>
            <a:pPr/>
            <a:r>
              <a:t>HELPS SCOUTING ORGANIZATIONS CLASSIFY PLAYERS AND PREDICT PERFORMANCES BASED ON ATTRIBUTES AVAILABLE</a:t>
            </a:r>
          </a:p>
          <a:p>
            <a:pPr/>
            <a:r>
              <a:t>UNCOVER THE POTENTIAL OF MACHINE LEARNING IN SPORTS ANALYTICS</a:t>
            </a:r>
          </a:p>
          <a:p>
            <a:pPr/>
            <a:r>
              <a:t>CONTRIBUTES TO THE OVERALL INCREASE IN THE LEVEL OF THE GAME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RESEARCH QUESTIONS"/>
          <p:cNvSpPr txBox="1"/>
          <p:nvPr>
            <p:ph type="title"/>
          </p:nvPr>
        </p:nvSpPr>
        <p:spPr>
          <a:prstGeom prst="rect">
            <a:avLst/>
          </a:prstGeom>
        </p:spPr>
        <p:txBody>
          <a:bodyPr/>
          <a:lstStyle>
            <a:lvl1pPr defTabSz="2316479">
              <a:defRPr spc="-95" sz="9500"/>
            </a:lvl1pPr>
          </a:lstStyle>
          <a:p>
            <a:pPr/>
            <a:r>
              <a:t>RESEARCH QUESTIONS</a:t>
            </a:r>
          </a:p>
        </p:txBody>
      </p:sp>
      <p:sp>
        <p:nvSpPr>
          <p:cNvPr id="178" name="WHAT PREDICTS A PLAYER’S OVERALL RATING AND HOW CAN THESE BE USED TO INFORM TALENT SCOUTING AND TEAM BUILDING?…"/>
          <p:cNvSpPr txBox="1"/>
          <p:nvPr>
            <p:ph type="body" idx="1"/>
          </p:nvPr>
        </p:nvSpPr>
        <p:spPr>
          <a:xfrm>
            <a:off x="630674" y="2729994"/>
            <a:ext cx="21971001" cy="8256012"/>
          </a:xfrm>
          <a:prstGeom prst="rect">
            <a:avLst/>
          </a:prstGeom>
        </p:spPr>
        <p:txBody>
          <a:bodyPr/>
          <a:lstStyle/>
          <a:p>
            <a:pPr/>
            <a:r>
              <a:t>WHAT PREDICTS A PLAYER’S OVERALL RATING AND HOW CAN THESE BE USED TO INFORM TALENT SCOUTING AND TEAM BUILDING?</a:t>
            </a:r>
          </a:p>
          <a:p>
            <a:pPr/>
            <a:r>
              <a:t>ROLE OF PHYSICAL VS SKILL ATTRIBUTES IN DETERMINING A PLAYERS RATING</a:t>
            </a:r>
          </a:p>
          <a:p>
            <a:pPr/>
            <a:r>
              <a:t>EXPLORING THE LEARNING POWER OF ML MODELS GIVEN A DATASET WHERE THE VARIABLES ARE NOT NECESSARILY STRONG INDICATORS OF THE OUTCOME VARIABLE</a:t>
            </a:r>
          </a:p>
        </p:txBody>
      </p:sp>
      <p:pic>
        <p:nvPicPr>
          <p:cNvPr id="179" name="pasted-movie.png" descr="pasted-movie.png"/>
          <p:cNvPicPr>
            <a:picLocks noChangeAspect="1"/>
          </p:cNvPicPr>
          <p:nvPr/>
        </p:nvPicPr>
        <p:blipFill>
          <a:blip r:embed="rId2">
            <a:extLst/>
          </a:blip>
          <a:stretch>
            <a:fillRect/>
          </a:stretch>
        </p:blipFill>
        <p:spPr>
          <a:xfrm>
            <a:off x="1389188" y="8267902"/>
            <a:ext cx="10182113" cy="4793622"/>
          </a:xfrm>
          <a:prstGeom prst="rect">
            <a:avLst/>
          </a:prstGeom>
          <a:ln w="12700">
            <a:miter lim="400000"/>
          </a:ln>
        </p:spPr>
      </p:pic>
      <p:pic>
        <p:nvPicPr>
          <p:cNvPr id="180" name="pasted-movie.png" descr="pasted-movie.png"/>
          <p:cNvPicPr>
            <a:picLocks noChangeAspect="1"/>
          </p:cNvPicPr>
          <p:nvPr/>
        </p:nvPicPr>
        <p:blipFill>
          <a:blip r:embed="rId3">
            <a:extLst/>
          </a:blip>
          <a:stretch>
            <a:fillRect/>
          </a:stretch>
        </p:blipFill>
        <p:spPr>
          <a:xfrm>
            <a:off x="12434753" y="9933220"/>
            <a:ext cx="10548960" cy="102523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DATASET SCHEMA"/>
          <p:cNvSpPr txBox="1"/>
          <p:nvPr>
            <p:ph type="title"/>
          </p:nvPr>
        </p:nvSpPr>
        <p:spPr>
          <a:prstGeom prst="rect">
            <a:avLst/>
          </a:prstGeom>
        </p:spPr>
        <p:txBody>
          <a:bodyPr/>
          <a:lstStyle>
            <a:lvl1pPr defTabSz="2316479">
              <a:defRPr spc="-95" sz="9500"/>
            </a:lvl1pPr>
          </a:lstStyle>
          <a:p>
            <a:pPr/>
            <a:r>
              <a:t>DATASET SCHEMA</a:t>
            </a:r>
          </a:p>
        </p:txBody>
      </p:sp>
      <p:pic>
        <p:nvPicPr>
          <p:cNvPr id="183" name="pasted-movie.png" descr="pasted-movie.png"/>
          <p:cNvPicPr>
            <a:picLocks noChangeAspect="1"/>
          </p:cNvPicPr>
          <p:nvPr/>
        </p:nvPicPr>
        <p:blipFill>
          <a:blip r:embed="rId2">
            <a:extLst/>
          </a:blip>
          <a:stretch>
            <a:fillRect/>
          </a:stretch>
        </p:blipFill>
        <p:spPr>
          <a:xfrm>
            <a:off x="471214" y="3669019"/>
            <a:ext cx="11113531" cy="6377962"/>
          </a:xfrm>
          <a:prstGeom prst="rect">
            <a:avLst/>
          </a:prstGeom>
          <a:ln w="12700">
            <a:miter lim="400000"/>
          </a:ln>
        </p:spPr>
      </p:pic>
      <p:pic>
        <p:nvPicPr>
          <p:cNvPr id="184" name="pasted-movie.png" descr="pasted-movie.png"/>
          <p:cNvPicPr>
            <a:picLocks noChangeAspect="1"/>
          </p:cNvPicPr>
          <p:nvPr/>
        </p:nvPicPr>
        <p:blipFill>
          <a:blip r:embed="rId3">
            <a:extLst/>
          </a:blip>
          <a:stretch>
            <a:fillRect/>
          </a:stretch>
        </p:blipFill>
        <p:spPr>
          <a:xfrm>
            <a:off x="11876242" y="4738219"/>
            <a:ext cx="11970851" cy="4702323"/>
          </a:xfrm>
          <a:prstGeom prst="rect">
            <a:avLst/>
          </a:prstGeom>
          <a:ln w="12700">
            <a:miter lim="400000"/>
          </a:ln>
        </p:spPr>
      </p:pic>
      <p:sp>
        <p:nvSpPr>
          <p:cNvPr id="185" name="ORIGINALLY IN A .SQLITE FILE, CREATED A DICT WITH TABLE NAMES AS KEYS TO EXTRACT THEM OUT AS SEPARATE DFS"/>
          <p:cNvSpPr txBox="1"/>
          <p:nvPr/>
        </p:nvSpPr>
        <p:spPr>
          <a:xfrm>
            <a:off x="1409300" y="11514934"/>
            <a:ext cx="17622085" cy="1442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ORIGINALLY IN A .SQLITE FILE, CREATED A DICT WITH TABLE NAMES AS KEYS TO EXTRACT THEM OUT AS SEPARATE DFS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PLAYER ATTRIBUTES…"/>
          <p:cNvSpPr txBox="1"/>
          <p:nvPr>
            <p:ph type="title"/>
          </p:nvPr>
        </p:nvSpPr>
        <p:spPr>
          <a:prstGeom prst="rect">
            <a:avLst/>
          </a:prstGeom>
        </p:spPr>
        <p:txBody>
          <a:bodyPr/>
          <a:lstStyle/>
          <a:p>
            <a:pPr defTabSz="1219200">
              <a:defRPr spc="-50" sz="5000"/>
            </a:pPr>
            <a:r>
              <a:t>PLAYER ATTRIBUTES</a:t>
            </a:r>
          </a:p>
          <a:p>
            <a:pPr defTabSz="1219200">
              <a:defRPr spc="-50" sz="5000"/>
            </a:pPr>
            <a:r>
              <a:t>PLAYER INFO</a:t>
            </a:r>
          </a:p>
        </p:txBody>
      </p:sp>
      <p:pic>
        <p:nvPicPr>
          <p:cNvPr id="188" name="pasted-movie.png" descr="pasted-movie.png"/>
          <p:cNvPicPr>
            <a:picLocks noChangeAspect="1"/>
          </p:cNvPicPr>
          <p:nvPr/>
        </p:nvPicPr>
        <p:blipFill>
          <a:blip r:embed="rId2">
            <a:extLst/>
          </a:blip>
          <a:stretch>
            <a:fillRect/>
          </a:stretch>
        </p:blipFill>
        <p:spPr>
          <a:xfrm>
            <a:off x="16101882" y="83726"/>
            <a:ext cx="7771822" cy="13573948"/>
          </a:xfrm>
          <a:prstGeom prst="rect">
            <a:avLst/>
          </a:prstGeom>
          <a:ln w="12700">
            <a:miter lim="400000"/>
          </a:ln>
        </p:spPr>
      </p:pic>
      <p:pic>
        <p:nvPicPr>
          <p:cNvPr id="189" name="pasted-movie.png" descr="pasted-movie.png"/>
          <p:cNvPicPr>
            <a:picLocks noChangeAspect="1"/>
          </p:cNvPicPr>
          <p:nvPr/>
        </p:nvPicPr>
        <p:blipFill>
          <a:blip r:embed="rId3">
            <a:extLst/>
          </a:blip>
          <a:stretch>
            <a:fillRect/>
          </a:stretch>
        </p:blipFill>
        <p:spPr>
          <a:xfrm>
            <a:off x="1409025" y="4642709"/>
            <a:ext cx="11112501" cy="7467601"/>
          </a:xfrm>
          <a:prstGeom prst="rect">
            <a:avLst/>
          </a:prstGeom>
          <a:ln w="12700">
            <a:miter lim="400000"/>
          </a:ln>
        </p:spPr>
      </p:pic>
      <p:sp>
        <p:nvSpPr>
          <p:cNvPr id="190" name="OUTPUT VARIABLE : OVERALL_RATING"/>
          <p:cNvSpPr txBox="1"/>
          <p:nvPr/>
        </p:nvSpPr>
        <p:spPr>
          <a:xfrm>
            <a:off x="1099240" y="3413424"/>
            <a:ext cx="10304618" cy="7696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OUTPUT VARIABLE : OVERALL_RATING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NUMERIC STATS"/>
          <p:cNvSpPr txBox="1"/>
          <p:nvPr>
            <p:ph type="title"/>
          </p:nvPr>
        </p:nvSpPr>
        <p:spPr>
          <a:xfrm>
            <a:off x="962881" y="2362476"/>
            <a:ext cx="21971001" cy="1689101"/>
          </a:xfrm>
          <a:prstGeom prst="rect">
            <a:avLst/>
          </a:prstGeom>
        </p:spPr>
        <p:txBody>
          <a:bodyPr/>
          <a:lstStyle>
            <a:lvl1pPr defTabSz="2316479">
              <a:defRPr spc="-95" sz="9500"/>
            </a:lvl1pPr>
          </a:lstStyle>
          <a:p>
            <a:pPr/>
            <a:r>
              <a:t>NUMERIC STATS</a:t>
            </a:r>
          </a:p>
        </p:txBody>
      </p:sp>
      <p:pic>
        <p:nvPicPr>
          <p:cNvPr id="193" name="pasted-movie.png" descr="pasted-movie.png"/>
          <p:cNvPicPr>
            <a:picLocks noChangeAspect="1"/>
          </p:cNvPicPr>
          <p:nvPr/>
        </p:nvPicPr>
        <p:blipFill>
          <a:blip r:embed="rId2">
            <a:extLst/>
          </a:blip>
          <a:stretch>
            <a:fillRect/>
          </a:stretch>
        </p:blipFill>
        <p:spPr>
          <a:xfrm>
            <a:off x="553678" y="7611324"/>
            <a:ext cx="21807926" cy="5839281"/>
          </a:xfrm>
          <a:prstGeom prst="rect">
            <a:avLst/>
          </a:prstGeom>
          <a:ln w="12700">
            <a:miter lim="400000"/>
          </a:ln>
        </p:spPr>
      </p:pic>
      <p:pic>
        <p:nvPicPr>
          <p:cNvPr id="194" name="Image" descr="Image"/>
          <p:cNvPicPr>
            <a:picLocks noChangeAspect="1"/>
          </p:cNvPicPr>
          <p:nvPr/>
        </p:nvPicPr>
        <p:blipFill>
          <a:blip r:embed="rId3">
            <a:extLst/>
          </a:blip>
          <a:stretch>
            <a:fillRect/>
          </a:stretch>
        </p:blipFill>
        <p:spPr>
          <a:xfrm>
            <a:off x="15073749" y="372676"/>
            <a:ext cx="8363868" cy="683935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INITIAL SCHEMA OBSERVATIONS"/>
          <p:cNvSpPr txBox="1"/>
          <p:nvPr>
            <p:ph type="title"/>
          </p:nvPr>
        </p:nvSpPr>
        <p:spPr>
          <a:prstGeom prst="rect">
            <a:avLst/>
          </a:prstGeom>
        </p:spPr>
        <p:txBody>
          <a:bodyPr/>
          <a:lstStyle>
            <a:lvl1pPr defTabSz="2316479">
              <a:defRPr spc="-95" sz="9500"/>
            </a:lvl1pPr>
          </a:lstStyle>
          <a:p>
            <a:pPr/>
            <a:r>
              <a:t>INITIAL SCHEMA OBSERVATIONS</a:t>
            </a:r>
          </a:p>
        </p:txBody>
      </p:sp>
      <p:sp>
        <p:nvSpPr>
          <p:cNvPr id="197" name="PLAYER_ATTRIBUTES: 1) MISSING VALUES EXIST 2) MULTIPLE INSTANCES OF PLAYERS WITH SAME ID BUT DIFFERENT FEATURE ATTRIBUTES…"/>
          <p:cNvSpPr txBox="1"/>
          <p:nvPr>
            <p:ph type="body" idx="1"/>
          </p:nvPr>
        </p:nvSpPr>
        <p:spPr>
          <a:prstGeom prst="rect">
            <a:avLst/>
          </a:prstGeom>
        </p:spPr>
        <p:txBody>
          <a:bodyPr/>
          <a:lstStyle/>
          <a:p>
            <a:pPr/>
            <a:r>
              <a:t>PLAYER_ATTRIBUTES: 1) MISSING VALUES EXIST 2) MULTIPLE INSTANCES OF PLAYERS WITH SAME ID BUT DIFFERENT FEATURE ATTRIBUTES</a:t>
            </a:r>
          </a:p>
          <a:p>
            <a:pPr/>
          </a:p>
          <a:p>
            <a:pPr/>
            <a:r>
              <a:t>PLAYER_INFO : 1) NO MISSING VALUES 2) PLAYERS WITH SAME NAME EXISTS 3) NO DUPLICATES ACROSS ALL COLUMNS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PREPROCESSING AND VISUALIZ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PREPROCESSING AND VISUALIZATION</a:t>
            </a:r>
          </a:p>
        </p:txBody>
      </p:sp>
      <p:sp>
        <p:nvSpPr>
          <p:cNvPr id="200" name="EXPLORATORY DATA ANALYSIS"/>
          <p:cNvSpPr txBox="1"/>
          <p:nvPr>
            <p:ph type="title"/>
          </p:nvPr>
        </p:nvSpPr>
        <p:spPr>
          <a:prstGeom prst="rect">
            <a:avLst/>
          </a:prstGeom>
        </p:spPr>
        <p:txBody>
          <a:bodyPr/>
          <a:lstStyle>
            <a:lvl1pPr defTabSz="2316479">
              <a:defRPr spc="-95" sz="9500"/>
            </a:lvl1pPr>
          </a:lstStyle>
          <a:p>
            <a:pPr/>
            <a:r>
              <a:t>EXPLORATORY DATA ANALYSIS</a:t>
            </a:r>
          </a:p>
        </p:txBody>
      </p:sp>
      <p:sp>
        <p:nvSpPr>
          <p:cNvPr id="201" name="PLAYER ATTRIBUTES:…"/>
          <p:cNvSpPr txBox="1"/>
          <p:nvPr>
            <p:ph type="body" idx="1"/>
          </p:nvPr>
        </p:nvSpPr>
        <p:spPr>
          <a:prstGeom prst="rect">
            <a:avLst/>
          </a:prstGeom>
        </p:spPr>
        <p:txBody>
          <a:bodyPr/>
          <a:lstStyle/>
          <a:p>
            <a:pPr marL="416052" indent="-416052" defTabSz="323596">
              <a:spcBef>
                <a:spcPts val="4200"/>
              </a:spcBef>
              <a:defRPr sz="3640"/>
            </a:pPr>
            <a:r>
              <a:t>PLAYER ATTRIBUTES: </a:t>
            </a:r>
          </a:p>
          <a:p>
            <a:pPr marL="416052" indent="-416052" defTabSz="323596">
              <a:spcBef>
                <a:spcPts val="4200"/>
              </a:spcBef>
              <a:defRPr sz="3640"/>
            </a:pPr>
            <a:r>
              <a:t>DROPPED ALL ROWS WITH NULL VALUES IN ANY OF THE COLUMS</a:t>
            </a:r>
          </a:p>
          <a:p>
            <a:pPr marL="416052" indent="-416052" defTabSz="323596">
              <a:spcBef>
                <a:spcPts val="4200"/>
              </a:spcBef>
              <a:defRPr sz="3640"/>
            </a:pPr>
            <a:r>
              <a:t>DROPPED SPECIFIC INSIGNIFICANT ID COLUMNS</a:t>
            </a:r>
          </a:p>
          <a:p>
            <a:pPr marL="416052" indent="-416052" defTabSz="323596">
              <a:spcBef>
                <a:spcPts val="4200"/>
              </a:spcBef>
              <a:defRPr sz="3640"/>
            </a:pPr>
            <a:r>
              <a:t>MEAN IMPUTED FOR A COMMON PLAYER_ID FOR FLOAT VARIABLES AND TOOK THE MODE FOR CATEGORICAL VARIABLES</a:t>
            </a:r>
          </a:p>
          <a:p>
            <a:pPr marL="416052" indent="-416052" defTabSz="323596">
              <a:spcBef>
                <a:spcPts val="4200"/>
              </a:spcBef>
              <a:defRPr sz="3640"/>
            </a:pPr>
            <a:r>
              <a:t>REDUCED THE CATEGORY SIZE BASED ON FREQUENCY DISTRIBUTION</a:t>
            </a:r>
          </a:p>
          <a:p>
            <a:pPr marL="416052" indent="-416052" defTabSz="323596">
              <a:spcBef>
                <a:spcPts val="4200"/>
              </a:spcBef>
              <a:defRPr sz="3640"/>
            </a:pPr>
            <a:r>
              <a:t>ITERATIVE CHECK FOR UNIQUE AND NULL VALUES ACROSS ALL COLUMS AFTER EACH STEP</a:t>
            </a:r>
          </a:p>
          <a:p>
            <a:pPr marL="416052" indent="-416052" defTabSz="323596">
              <a:spcBef>
                <a:spcPts val="4200"/>
              </a:spcBef>
              <a:defRPr sz="3640"/>
            </a:pPr>
            <a:r>
              <a:t>USED LEFT JOIN TO JOIN PLAYER_ATTRIBUTES AND PLAYER_INFO ON ‘PLAYER_ID’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FEATURE ENG. AND GRAPHS"/>
          <p:cNvSpPr txBox="1"/>
          <p:nvPr>
            <p:ph type="title"/>
          </p:nvPr>
        </p:nvSpPr>
        <p:spPr>
          <a:prstGeom prst="rect">
            <a:avLst/>
          </a:prstGeom>
        </p:spPr>
        <p:txBody>
          <a:bodyPr/>
          <a:lstStyle>
            <a:lvl1pPr defTabSz="2316479">
              <a:defRPr spc="-95" sz="9500"/>
            </a:lvl1pPr>
          </a:lstStyle>
          <a:p>
            <a:pPr/>
            <a:r>
              <a:t>FEATURE ENG. AND GRAPHS</a:t>
            </a:r>
          </a:p>
        </p:txBody>
      </p:sp>
      <p:pic>
        <p:nvPicPr>
          <p:cNvPr id="204" name="pasted-movie.png" descr="pasted-movie.png"/>
          <p:cNvPicPr>
            <a:picLocks noChangeAspect="1"/>
          </p:cNvPicPr>
          <p:nvPr/>
        </p:nvPicPr>
        <p:blipFill>
          <a:blip r:embed="rId2">
            <a:extLst/>
          </a:blip>
          <a:stretch>
            <a:fillRect/>
          </a:stretch>
        </p:blipFill>
        <p:spPr>
          <a:xfrm>
            <a:off x="-70595" y="10163213"/>
            <a:ext cx="24618103" cy="4260826"/>
          </a:xfrm>
          <a:prstGeom prst="rect">
            <a:avLst/>
          </a:prstGeom>
          <a:ln w="12700">
            <a:miter lim="400000"/>
          </a:ln>
        </p:spPr>
      </p:pic>
      <p:pic>
        <p:nvPicPr>
          <p:cNvPr id="205" name="Image" descr="Image"/>
          <p:cNvPicPr>
            <a:picLocks noChangeAspect="1"/>
          </p:cNvPicPr>
          <p:nvPr/>
        </p:nvPicPr>
        <p:blipFill>
          <a:blip r:embed="rId3">
            <a:extLst/>
          </a:blip>
          <a:stretch>
            <a:fillRect/>
          </a:stretch>
        </p:blipFill>
        <p:spPr>
          <a:xfrm>
            <a:off x="13794759" y="3276468"/>
            <a:ext cx="9255449" cy="5934377"/>
          </a:xfrm>
          <a:prstGeom prst="rect">
            <a:avLst/>
          </a:prstGeom>
          <a:ln w="12700">
            <a:miter lim="400000"/>
          </a:ln>
        </p:spPr>
      </p:pic>
      <p:sp>
        <p:nvSpPr>
          <p:cNvPr id="206" name="df = final_df.merge(df_Player, on='player_api_id', how='left')"/>
          <p:cNvSpPr txBox="1"/>
          <p:nvPr/>
        </p:nvSpPr>
        <p:spPr>
          <a:xfrm>
            <a:off x="1453594" y="5522296"/>
            <a:ext cx="10957785" cy="1442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df = final_df.merge(df_Player, on='player_api_id', how='left')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6_DynamicWavesLight">
  <a:themeElements>
    <a:clrScheme name="36_DynamicWavesLight">
      <a:dk1>
        <a:srgbClr val="53585F"/>
      </a:dk1>
      <a:lt1>
        <a:srgbClr val="5F3E0C"/>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6_DynamicWavesLight">
  <a:themeElements>
    <a:clrScheme name="36_DynamicWavesLight">
      <a:dk1>
        <a:srgbClr val="000000"/>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